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5"/>
  </p:handoutMasterIdLst>
  <p:sldIdLst>
    <p:sldId id="257" r:id="rId2"/>
    <p:sldId id="417" r:id="rId3"/>
    <p:sldId id="396" r:id="rId4"/>
    <p:sldId id="41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13" r:id="rId14"/>
    <p:sldId id="405" r:id="rId15"/>
    <p:sldId id="406" r:id="rId16"/>
    <p:sldId id="407" r:id="rId17"/>
    <p:sldId id="408" r:id="rId18"/>
    <p:sldId id="409" r:id="rId19"/>
    <p:sldId id="410" r:id="rId20"/>
    <p:sldId id="411" r:id="rId21"/>
    <p:sldId id="412" r:id="rId22"/>
    <p:sldId id="419" r:id="rId23"/>
    <p:sldId id="418" r:id="rId2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20F"/>
    <a:srgbClr val="FFE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0929"/>
  </p:normalViewPr>
  <p:slideViewPr>
    <p:cSldViewPr>
      <p:cViewPr varScale="1">
        <p:scale>
          <a:sx n="106" d="100"/>
          <a:sy n="106" d="100"/>
        </p:scale>
        <p:origin x="16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B93B6A-1A08-4160-8B97-74F4D6300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2992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08C1A3-BD0F-40DE-8ABE-BBBD921CFB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08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A1F557-A160-4029-AAAF-78F3FF0ED2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30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06B9-8E36-49D5-B3DB-FC15417CB2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62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278B7-56D1-4C21-AE72-6BAFC8CB01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89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DA66F-8C2D-41E7-A53A-037049D70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86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3A28E-9FCB-43CC-A00C-1F536F4953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05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8A09AF-8CAE-4D5E-BEF2-687D4874BB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20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871F6-F77D-41F8-82DB-D683918C2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7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0DFA0-370E-4357-99E0-57B601573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74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5A31B-9C46-4BEE-8E0C-650077DE86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37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91B1B-FDF9-499B-AC80-74E22C0F3F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98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B6E0C4C-E24D-418A-A4FF-B0EDC91E11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3200400"/>
          </a:xfrm>
        </p:spPr>
        <p:txBody>
          <a:bodyPr/>
          <a:lstStyle/>
          <a:p>
            <a:pPr eaLnBrk="1" hangingPunct="1"/>
            <a:r>
              <a:rPr lang="en-US" altLang="en-US" sz="8800" b="1" smtClean="0">
                <a:solidFill>
                  <a:srgbClr val="FFEF02"/>
                </a:solidFill>
              </a:rPr>
              <a:t>Hypothesis</a:t>
            </a:r>
            <a:br>
              <a:rPr lang="en-US" altLang="en-US" sz="8800" b="1" smtClean="0">
                <a:solidFill>
                  <a:srgbClr val="FFEF02"/>
                </a:solidFill>
              </a:rPr>
            </a:br>
            <a:r>
              <a:rPr lang="en-US" altLang="en-US" sz="8800" b="1" smtClean="0">
                <a:solidFill>
                  <a:srgbClr val="FFEF02"/>
                </a:solidFill>
              </a:rPr>
              <a:t>Testing</a:t>
            </a:r>
            <a:endParaRPr lang="en-US" altLang="en-US" sz="8800" smtClean="0">
              <a:solidFill>
                <a:srgbClr val="FFF70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50888" y="5362575"/>
            <a:ext cx="7905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These are the errors a jury could make.</a:t>
            </a:r>
            <a:endParaRPr lang="en-US" altLang="en-US" sz="2800" b="1">
              <a:solidFill>
                <a:schemeClr val="bg1"/>
              </a:solidFill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705600" cy="361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03525" y="4403725"/>
            <a:ext cx="149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Not Guilty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971800" y="4343400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81075" y="5410200"/>
            <a:ext cx="7705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200" b="1">
                <a:solidFill>
                  <a:schemeClr val="bg1"/>
                </a:solidFill>
              </a:rPr>
              <a:t>These are the errors a scientist could make.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013" y="1443038"/>
            <a:ext cx="6934200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Type I Error</a:t>
            </a:r>
            <a:r>
              <a:rPr lang="en-US" altLang="en-US" sz="2800" b="1" smtClean="0">
                <a:solidFill>
                  <a:schemeClr val="bg1"/>
                </a:solidFill>
              </a:rPr>
              <a:t> - an error in statistical inference that occurs when a null hypothesis is true, but is rejected. </a:t>
            </a:r>
            <a:r>
              <a:rPr lang="en-US" altLang="en-US" sz="2800" b="1" smtClean="0">
                <a:solidFill>
                  <a:schemeClr val="bg2"/>
                </a:solidFill>
              </a:rPr>
              <a:t>“Seeing too much in the data.”</a:t>
            </a:r>
            <a:r>
              <a:rPr lang="en-US" altLang="en-US" sz="2800" b="1" smtClean="0">
                <a:solidFill>
                  <a:schemeClr val="bg1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Alpha (</a:t>
            </a:r>
            <a:r>
              <a:rPr lang="en-US" altLang="en-US" sz="2800" b="1" u="sng" smtClean="0">
                <a:solidFill>
                  <a:srgbClr val="FFEF02"/>
                </a:solidFill>
                <a:latin typeface="Symbol" panose="05050102010706020507" pitchFamily="18" charset="2"/>
              </a:rPr>
              <a:t>a</a:t>
            </a:r>
            <a:r>
              <a:rPr lang="en-US" altLang="en-US" sz="2800" b="1" u="sng" smtClean="0">
                <a:solidFill>
                  <a:srgbClr val="FFEF02"/>
                </a:solidFill>
              </a:rPr>
              <a:t>)</a:t>
            </a:r>
            <a:r>
              <a:rPr lang="en-US" altLang="en-US" sz="2800" b="1" smtClean="0">
                <a:solidFill>
                  <a:schemeClr val="bg1"/>
                </a:solidFill>
              </a:rPr>
              <a:t> - The probability of making a Type I error.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Type II Error</a:t>
            </a:r>
            <a:r>
              <a:rPr lang="en-US" altLang="en-US" sz="2800" b="1" smtClean="0">
                <a:solidFill>
                  <a:schemeClr val="bg1"/>
                </a:solidFill>
              </a:rPr>
              <a:t> - an error in statistical inference that occurs when a null hypothesis is false, but is retained. </a:t>
            </a:r>
            <a:r>
              <a:rPr lang="en-US" altLang="en-US" sz="2800" b="1" smtClean="0">
                <a:solidFill>
                  <a:schemeClr val="bg2"/>
                </a:solidFill>
              </a:rPr>
              <a:t>“Not seeing enough in the data.”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Beta (</a:t>
            </a:r>
            <a:r>
              <a:rPr lang="en-US" altLang="en-US" sz="2800" b="1" u="sng" smtClean="0">
                <a:solidFill>
                  <a:srgbClr val="FFEF02"/>
                </a:solidFill>
                <a:latin typeface="Symbol" panose="05050102010706020507" pitchFamily="18" charset="2"/>
              </a:rPr>
              <a:t></a:t>
            </a:r>
            <a:r>
              <a:rPr lang="en-US" altLang="en-US" sz="2800" b="1" u="sng" smtClean="0">
                <a:solidFill>
                  <a:schemeClr val="bg1"/>
                </a:solidFill>
              </a:rPr>
              <a:t>)</a:t>
            </a:r>
            <a:r>
              <a:rPr lang="en-US" altLang="en-US" sz="2800" b="1" smtClean="0">
                <a:solidFill>
                  <a:schemeClr val="bg1"/>
                </a:solidFill>
              </a:rPr>
              <a:t> - The probability of making a Type II error.</a:t>
            </a:r>
            <a:r>
              <a:rPr lang="en-US" altLang="en-US" sz="2000" b="1" smtClean="0">
                <a:solidFill>
                  <a:schemeClr val="bg1"/>
                </a:solidFill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Potential Pop Quiz Question</a:t>
            </a:r>
            <a:r>
              <a:rPr lang="en-US" altLang="en-US" sz="2800" b="1" smtClean="0">
                <a:solidFill>
                  <a:schemeClr val="bg1"/>
                </a:solidFill>
              </a:rPr>
              <a:t> –  Explain what is meant by the phrase “sensitivity of an experiment”.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u="sng" smtClean="0">
                <a:solidFill>
                  <a:srgbClr val="FFEF02"/>
                </a:solidFill>
              </a:rPr>
              <a:t>Potential Pop Quiz Question </a:t>
            </a:r>
            <a:r>
              <a:rPr lang="en-US" altLang="en-US" sz="2800" b="1" smtClean="0">
                <a:solidFill>
                  <a:schemeClr val="bg1"/>
                </a:solidFill>
              </a:rPr>
              <a:t>–  Identify the three factors that determine the </a:t>
            </a:r>
            <a:r>
              <a:rPr lang="en-US" altLang="en-US" sz="2800" b="1" smtClean="0">
                <a:solidFill>
                  <a:srgbClr val="FFEF02"/>
                </a:solidFill>
              </a:rPr>
              <a:t>power</a:t>
            </a:r>
            <a:r>
              <a:rPr lang="en-US" altLang="en-US" sz="2800" b="1" smtClean="0">
                <a:solidFill>
                  <a:schemeClr val="bg1"/>
                </a:solidFill>
              </a:rPr>
              <a:t> of a statistical test.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0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Part 2</a:t>
            </a:r>
            <a:endParaRPr lang="en-US" alt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00263" y="2514600"/>
            <a:ext cx="51689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4000" b="1">
                <a:solidFill>
                  <a:schemeClr val="bg1"/>
                </a:solidFill>
              </a:rPr>
              <a:t>Evaluating Hypotheses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In the previous section, we noted that scientists typically have to decide between two types of possible errors (Type I versus Type II).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So, the </a:t>
            </a:r>
            <a:r>
              <a:rPr lang="en-US" altLang="en-US" sz="2800" b="1" smtClean="0">
                <a:solidFill>
                  <a:srgbClr val="FFEF02"/>
                </a:solidFill>
              </a:rPr>
              <a:t>bad news</a:t>
            </a:r>
            <a:r>
              <a:rPr lang="en-US" altLang="en-US" sz="2800" b="1" smtClean="0">
                <a:solidFill>
                  <a:schemeClr val="bg1"/>
                </a:solidFill>
              </a:rPr>
              <a:t> we could be making an error.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The </a:t>
            </a:r>
            <a:r>
              <a:rPr lang="en-US" altLang="en-US" sz="2800" b="1" smtClean="0">
                <a:solidFill>
                  <a:srgbClr val="FFEF02"/>
                </a:solidFill>
              </a:rPr>
              <a:t>good news</a:t>
            </a:r>
            <a:r>
              <a:rPr lang="en-US" altLang="en-US" sz="2800" b="1" smtClean="0">
                <a:solidFill>
                  <a:schemeClr val="bg1"/>
                </a:solidFill>
              </a:rPr>
              <a:t> is that we can at least specify the probability of making either error type!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Yes, we might be wrong…but we know the probability of being wrong, and thus can quantify risk.</a:t>
            </a: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rgbClr val="FFEF02"/>
                </a:solidFill>
              </a:rPr>
              <a:t>We can quantify the risk by taking advantage of the statistical properties of Gaussian distributions</a:t>
            </a:r>
            <a:r>
              <a:rPr lang="en-US" altLang="en-US" sz="2800" b="1" smtClean="0">
                <a:solidFill>
                  <a:schemeClr val="bg1"/>
                </a:solidFill>
              </a:rPr>
              <a:t> (i.e., normal, or Bell-shaped curve).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In particular, we can determine whether a particular score falls in the so-called </a:t>
            </a:r>
            <a:r>
              <a:rPr lang="en-US" altLang="en-US" sz="2800" b="1" u="sng" smtClean="0">
                <a:solidFill>
                  <a:srgbClr val="FFEF02"/>
                </a:solidFill>
              </a:rPr>
              <a:t>critical region</a:t>
            </a:r>
            <a:r>
              <a:rPr lang="en-US" altLang="en-US" sz="2800" b="1" smtClean="0">
                <a:solidFill>
                  <a:schemeClr val="bg1"/>
                </a:solidFill>
              </a:rPr>
              <a:t> - the area in a distribution that contains extreme scores that are very unlikely to be observed if the null hypothesis is true…</a:t>
            </a: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238250" y="5607050"/>
            <a:ext cx="729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The critical region is shown in pink. </a:t>
            </a:r>
            <a:endParaRPr lang="en-US" altLang="en-US" sz="2800" b="1">
              <a:solidFill>
                <a:schemeClr val="bg1"/>
              </a:solidFill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6363"/>
            <a:ext cx="7086600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The critical region is also called the rejection region (or region of rejection).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That is, if a sample mean falls in the critical region, the null hypothesis is rejected…</a:t>
            </a: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44563" y="5454650"/>
            <a:ext cx="75199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bg1"/>
                </a:solidFill>
              </a:rPr>
              <a:t>Sample means falling in the critical region</a:t>
            </a:r>
          </a:p>
          <a:p>
            <a:pPr algn="ctr"/>
            <a:r>
              <a:rPr lang="en-US" altLang="en-US" sz="2800" b="1">
                <a:solidFill>
                  <a:schemeClr val="bg1"/>
                </a:solidFill>
              </a:rPr>
              <a:t>are rejected, and called “</a:t>
            </a:r>
            <a:r>
              <a:rPr lang="en-US" altLang="en-US" sz="2800" b="1">
                <a:solidFill>
                  <a:srgbClr val="FFEF02"/>
                </a:solidFill>
              </a:rPr>
              <a:t>significantly different</a:t>
            </a:r>
            <a:r>
              <a:rPr lang="en-US" altLang="en-US" sz="2800" b="1">
                <a:solidFill>
                  <a:schemeClr val="bg1"/>
                </a:solidFill>
              </a:rPr>
              <a:t>”.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395413"/>
            <a:ext cx="6553200" cy="391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Outline of Today’s Discussion</a:t>
            </a:r>
            <a:endParaRPr lang="en-US" altLang="en-US" smtClean="0">
              <a:solidFill>
                <a:srgbClr val="FFF707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334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2000" b="1" smtClean="0">
                <a:solidFill>
                  <a:schemeClr val="bg1"/>
                </a:solidFill>
              </a:rPr>
              <a:t>Logic of Hypothesis Testing</a:t>
            </a:r>
          </a:p>
          <a:p>
            <a:pPr marL="609600" indent="-609600" eaLnBrk="1" hangingPunct="1">
              <a:buFontTx/>
              <a:buAutoNum type="arabicPeriod"/>
            </a:pPr>
            <a:endParaRPr lang="en-US" altLang="en-US" sz="20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000" b="1" smtClean="0">
                <a:solidFill>
                  <a:schemeClr val="bg1"/>
                </a:solidFill>
              </a:rPr>
              <a:t>Evaluating Hypotheses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09600" y="76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2000">
                <a:solidFill>
                  <a:srgbClr val="FF020F"/>
                </a:solidFill>
              </a:rPr>
              <a:t>Please refrain from typing, surfing or printing during our conversation! </a:t>
            </a:r>
            <a:r>
              <a:rPr lang="en-US" altLang="en-US" sz="2000">
                <a:solidFill>
                  <a:srgbClr val="FF020F"/>
                </a:solidFill>
                <a:sym typeface="Wingdings" panose="05000000000000000000" pitchFamily="2" charset="2"/>
              </a:rPr>
              <a:t></a:t>
            </a:r>
            <a:endParaRPr lang="en-US" altLang="en-US" sz="2000">
              <a:solidFill>
                <a:srgbClr val="FF02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So, yes, we might make a type I error, but typically the probability of such an error is 5%.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That is, we set our “</a:t>
            </a:r>
            <a:r>
              <a:rPr lang="en-US" altLang="en-US" sz="2800" b="1" smtClean="0">
                <a:solidFill>
                  <a:srgbClr val="FFEF02"/>
                </a:solidFill>
              </a:rPr>
              <a:t>alpha level</a:t>
            </a:r>
            <a:r>
              <a:rPr lang="en-US" altLang="en-US" sz="2800" b="1" smtClean="0">
                <a:solidFill>
                  <a:schemeClr val="bg1"/>
                </a:solidFill>
              </a:rPr>
              <a:t>” to </a:t>
            </a:r>
            <a:r>
              <a:rPr lang="en-US" altLang="en-US" sz="2800" b="1" smtClean="0">
                <a:solidFill>
                  <a:srgbClr val="FFEF02"/>
                </a:solidFill>
              </a:rPr>
              <a:t>0.05</a:t>
            </a:r>
            <a:r>
              <a:rPr lang="en-US" altLang="en-US" sz="2800" b="1" smtClean="0">
                <a:solidFill>
                  <a:schemeClr val="bg1"/>
                </a:solidFill>
              </a:rPr>
              <a:t>, meaning that we have only a 5% chance of rejecting a null hypothesis that should have been retained.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In some cases, we might choose to minimize the risk of a type I error. We could choose a more stringent alpha level…</a:t>
            </a: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093788" y="5607050"/>
            <a:ext cx="721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Alpha levels of 0.05, 0.01, and 0.001.</a:t>
            </a:r>
            <a:endParaRPr lang="en-US" altLang="en-US" sz="2800" b="1">
              <a:solidFill>
                <a:schemeClr val="bg1"/>
              </a:solidFill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82700"/>
            <a:ext cx="6705600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Evaluating Hypotheses</a:t>
            </a:r>
          </a:p>
        </p:txBody>
      </p:sp>
      <p:pic>
        <p:nvPicPr>
          <p:cNvPr id="23555" name="Picture 4" descr="File:Folk Music &amp; Limbo Dance C IMG 26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66800"/>
            <a:ext cx="7696200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 smtClean="0">
                <a:solidFill>
                  <a:schemeClr val="accent4"/>
                </a:solidFill>
              </a:rPr>
              <a:t>Acknowledgments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305800" cy="3124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smtClean="0">
                <a:solidFill>
                  <a:srgbClr val="000000"/>
                </a:solidFill>
              </a:rPr>
              <a:t>Images used in this educational presentation were obtained from Wikimedia Commons, in accordance with regulations regarding copyright, use, and dissemination.</a:t>
            </a:r>
          </a:p>
          <a:p>
            <a:pPr marL="0" indent="0" eaLnBrk="1" hangingPunct="1">
              <a:buFontTx/>
              <a:buNone/>
            </a:pPr>
            <a:endParaRPr lang="en-US" altLang="en-US" sz="2800" b="1" smtClean="0">
              <a:solidFill>
                <a:srgbClr val="00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US" altLang="en-US" sz="2800" b="1" smtClean="0">
                <a:solidFill>
                  <a:srgbClr val="000000"/>
                </a:solidFill>
              </a:rPr>
              <a:t>http://commons.wikimedia.org/wiki/Main_Page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Part 1</a:t>
            </a:r>
            <a:endParaRPr lang="en-US" altLang="en-US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085850" y="2514600"/>
            <a:ext cx="71866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4000" b="1">
                <a:solidFill>
                  <a:schemeClr val="bg1"/>
                </a:solidFill>
              </a:rPr>
              <a:t>The Logic of Hypothesis Testing</a:t>
            </a:r>
            <a:endParaRPr lang="en-US" alt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Research Cycle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33400" y="1485900"/>
            <a:ext cx="19812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553200" y="1485900"/>
            <a:ext cx="19812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33400" y="5410200"/>
            <a:ext cx="19812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553200" y="5410200"/>
            <a:ext cx="1981200" cy="914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990600" y="1524000"/>
            <a:ext cx="962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/>
              <a:t> Real </a:t>
            </a:r>
          </a:p>
          <a:p>
            <a:pPr algn="ctr"/>
            <a:r>
              <a:rPr lang="en-US" altLang="en-US"/>
              <a:t>World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553200" y="1524000"/>
            <a:ext cx="20097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/>
              <a:t>Research</a:t>
            </a:r>
          </a:p>
          <a:p>
            <a:pPr algn="ctr"/>
            <a:r>
              <a:rPr lang="en-US" altLang="en-US"/>
              <a:t>Representation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907213" y="5410200"/>
            <a:ext cx="13001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/>
              <a:t>Research</a:t>
            </a:r>
          </a:p>
          <a:p>
            <a:pPr algn="ctr"/>
            <a:r>
              <a:rPr lang="en-US" altLang="en-US"/>
              <a:t>Results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71513" y="5426075"/>
            <a:ext cx="169068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/>
              <a:t>Research</a:t>
            </a:r>
          </a:p>
          <a:p>
            <a:pPr algn="ctr"/>
            <a:r>
              <a:rPr lang="en-US" altLang="en-US"/>
              <a:t>Conclusions</a:t>
            </a:r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7543800" y="2438400"/>
            <a:ext cx="0" cy="297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 rot="5400000">
            <a:off x="4533900" y="3848100"/>
            <a:ext cx="0" cy="403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 rot="16200000" flipH="1">
            <a:off x="4533900" y="-38100"/>
            <a:ext cx="0" cy="403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V="1">
            <a:off x="1524000" y="23622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3733800" y="2057400"/>
            <a:ext cx="160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Abstraction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3657600" y="5334000"/>
            <a:ext cx="1901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Data Analysis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5638800" y="3505200"/>
            <a:ext cx="1825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Methodology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1676400" y="3505200"/>
            <a:ext cx="1974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Generalization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4267200" y="4953000"/>
            <a:ext cx="64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20F"/>
                </a:solidFill>
              </a:rPr>
              <a:t>***</a:t>
            </a:r>
            <a:endParaRPr lang="en-US" alt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935288" y="5943600"/>
            <a:ext cx="32527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1800">
                <a:solidFill>
                  <a:srgbClr val="FF020F"/>
                </a:solidFill>
                <a:latin typeface="Lucida Handwriting" panose="03010101010101010101" pitchFamily="66" charset="0"/>
              </a:rPr>
              <a:t>Frequency Distributions</a:t>
            </a:r>
          </a:p>
          <a:p>
            <a:pPr algn="ctr"/>
            <a:r>
              <a:rPr lang="en-US" altLang="en-US" sz="1800">
                <a:solidFill>
                  <a:srgbClr val="FF020F"/>
                </a:solidFill>
                <a:latin typeface="Lucida Handwriting" panose="03010101010101010101" pitchFamily="66" charset="0"/>
              </a:rPr>
              <a:t>Z-Scores / Percentiles</a:t>
            </a:r>
          </a:p>
          <a:p>
            <a:pPr algn="ctr"/>
            <a:r>
              <a:rPr lang="en-US" altLang="en-US" sz="1800">
                <a:solidFill>
                  <a:srgbClr val="FF020F"/>
                </a:solidFill>
                <a:latin typeface="Lucida Handwriting" panose="03010101010101010101" pitchFamily="66" charset="0"/>
              </a:rPr>
              <a:t>Evaluating Hypotheses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One might think about a hypothesis as a statement of the relationship between variables.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Whenever we evaluate hypotheses, there is a chance of error.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To minimize errors, and to help other researchers understand the conclusions we’ve drawn, there are standard procedures for hypothesis testing.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Hypothesis testing can be construed as a four-step process…</a:t>
            </a:r>
            <a:endParaRPr lang="en-US" altLang="en-US" sz="20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The first step involves stating the hypotheses.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By convention, the hypotheses are stated in terms of population parameters (</a:t>
            </a:r>
            <a:r>
              <a:rPr lang="en-US" altLang="en-US" sz="2800" b="1" smtClean="0">
                <a:solidFill>
                  <a:srgbClr val="FFEF02"/>
                </a:solidFill>
                <a:latin typeface="Symbol" panose="05050102010706020507" pitchFamily="18" charset="2"/>
              </a:rPr>
              <a:t></a:t>
            </a:r>
            <a:r>
              <a:rPr lang="en-US" altLang="en-US" sz="2800" b="1" smtClean="0">
                <a:solidFill>
                  <a:schemeClr val="bg1"/>
                </a:solidFill>
              </a:rPr>
              <a:t> and/or </a:t>
            </a:r>
            <a:r>
              <a:rPr lang="en-US" altLang="en-US" sz="2800" b="1" smtClean="0">
                <a:solidFill>
                  <a:srgbClr val="FFEF02"/>
                </a:solidFill>
                <a:latin typeface="Symbol" panose="05050102010706020507" pitchFamily="18" charset="2"/>
              </a:rPr>
              <a:t>s</a:t>
            </a:r>
            <a:r>
              <a:rPr lang="en-US" altLang="en-US" sz="2800" b="1" smtClean="0">
                <a:solidFill>
                  <a:schemeClr val="bg1"/>
                </a:solidFill>
              </a:rPr>
              <a:t>), rather than sample statistics (m, Xbar, and s).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This is because, in </a:t>
            </a:r>
            <a:r>
              <a:rPr lang="en-US" altLang="en-US" sz="2800" b="1" smtClean="0">
                <a:solidFill>
                  <a:srgbClr val="FFEF02"/>
                </a:solidFill>
              </a:rPr>
              <a:t>inferential statistics</a:t>
            </a:r>
            <a:r>
              <a:rPr lang="en-US" altLang="en-US" sz="2800" b="1" smtClean="0">
                <a:solidFill>
                  <a:schemeClr val="bg1"/>
                </a:solidFill>
              </a:rPr>
              <a:t>, we seek to make general statements about the population, even though we have only a sample to use.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8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800" b="1" smtClean="0">
                <a:solidFill>
                  <a:schemeClr val="bg1"/>
                </a:solidFill>
              </a:rPr>
              <a:t>By convention, we state a null hypothesis and an alternate hypothesis…</a:t>
            </a:r>
            <a:endParaRPr lang="en-US" altLang="en-US" sz="18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27050" y="3962400"/>
            <a:ext cx="8578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The </a:t>
            </a:r>
            <a:r>
              <a:rPr lang="en-US" altLang="en-US" sz="3600" b="1">
                <a:solidFill>
                  <a:srgbClr val="FFEF02"/>
                </a:solidFill>
              </a:rPr>
              <a:t>Null Hypothesis</a:t>
            </a:r>
            <a:r>
              <a:rPr lang="en-US" altLang="en-US" sz="3600" b="1">
                <a:solidFill>
                  <a:schemeClr val="bg1"/>
                </a:solidFill>
              </a:rPr>
              <a:t> is shown as H</a:t>
            </a:r>
            <a:r>
              <a:rPr lang="en-US" altLang="en-US" sz="3600" b="1" baseline="-25000">
                <a:solidFill>
                  <a:schemeClr val="bg1"/>
                </a:solidFill>
              </a:rPr>
              <a:t>0</a:t>
            </a:r>
            <a:r>
              <a:rPr lang="en-US" altLang="en-US" sz="3600" b="1">
                <a:solidFill>
                  <a:schemeClr val="bg1"/>
                </a:solidFill>
              </a:rPr>
              <a:t>.</a:t>
            </a:r>
          </a:p>
          <a:p>
            <a:pPr algn="ctr"/>
            <a:r>
              <a:rPr lang="en-US" altLang="en-US" sz="3600" b="1">
                <a:solidFill>
                  <a:schemeClr val="bg1"/>
                </a:solidFill>
              </a:rPr>
              <a:t>The </a:t>
            </a:r>
            <a:r>
              <a:rPr lang="en-US" altLang="en-US" sz="3600" b="1">
                <a:solidFill>
                  <a:srgbClr val="FFEF02"/>
                </a:solidFill>
              </a:rPr>
              <a:t>Alternative Hypothesis</a:t>
            </a:r>
            <a:r>
              <a:rPr lang="en-US" altLang="en-US" sz="3600" b="1">
                <a:solidFill>
                  <a:schemeClr val="bg1"/>
                </a:solidFill>
              </a:rPr>
              <a:t> is shown as H</a:t>
            </a:r>
            <a:r>
              <a:rPr lang="en-US" altLang="en-US" sz="3600" b="1" baseline="-25000">
                <a:solidFill>
                  <a:schemeClr val="bg1"/>
                </a:solidFill>
              </a:rPr>
              <a:t>1</a:t>
            </a:r>
            <a:r>
              <a:rPr lang="en-US" altLang="en-US" sz="3600" b="1">
                <a:solidFill>
                  <a:schemeClr val="bg1"/>
                </a:solidFill>
              </a:rPr>
              <a:t>.</a:t>
            </a:r>
            <a:endParaRPr lang="en-US" altLang="en-US" sz="2800" b="1">
              <a:solidFill>
                <a:schemeClr val="bg1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8763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The second step in hypothesis testing involves setting the criteria for rejecting the null hypothesis. 			</a:t>
            </a:r>
            <a:r>
              <a:rPr lang="en-US" altLang="en-US" sz="2400" b="1" smtClean="0">
                <a:solidFill>
                  <a:schemeClr val="bg2"/>
                </a:solidFill>
              </a:rPr>
              <a:t>This is sometimes called “setting the alpha level”.</a:t>
            </a: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The third step involves obtaining sample data. It is best to obtain sample data </a:t>
            </a:r>
            <a:r>
              <a:rPr lang="en-US" altLang="en-US" sz="2400" b="1" smtClean="0">
                <a:solidFill>
                  <a:srgbClr val="FFEF02"/>
                </a:solidFill>
              </a:rPr>
              <a:t>AFTER</a:t>
            </a:r>
            <a:r>
              <a:rPr lang="en-US" altLang="en-US" sz="2400" b="1" smtClean="0">
                <a:solidFill>
                  <a:schemeClr val="bg1"/>
                </a:solidFill>
              </a:rPr>
              <a:t> the hypotheses and decision criterion have been set.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The fourth step involves deciding between two alternatives: Reject the null hypothesis;					        Fail to reject the null hypothesis.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Why don’t we state, instead, that we have </a:t>
            </a:r>
            <a:r>
              <a:rPr lang="en-US" altLang="en-US" sz="2400" b="1" smtClean="0">
                <a:solidFill>
                  <a:srgbClr val="FFEF02"/>
                </a:solidFill>
              </a:rPr>
              <a:t>proven</a:t>
            </a:r>
            <a:r>
              <a:rPr lang="en-US" altLang="en-US" sz="2400" b="1" smtClean="0">
                <a:solidFill>
                  <a:schemeClr val="bg1"/>
                </a:solidFill>
              </a:rPr>
              <a:t> the alternative hypothesis?</a:t>
            </a:r>
            <a:endParaRPr lang="en-US" altLang="en-US" sz="16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rgbClr val="FFEF02"/>
                </a:solidFill>
              </a:rPr>
              <a:t>Logic of Hypothesis Testing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334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These subtleties in logic are important in science, and in the U.S. legal system.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Note that jurors are NOT asked to decide if a defendant is innocent.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Instead jurors essentially reject, or retain the “null hypothesis”.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en-US" altLang="en-US" sz="2400" b="1" smtClean="0">
              <a:solidFill>
                <a:schemeClr val="bg1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smtClean="0">
                <a:solidFill>
                  <a:schemeClr val="bg1"/>
                </a:solidFill>
              </a:rPr>
              <a:t>In our legal system, the </a:t>
            </a:r>
            <a:r>
              <a:rPr lang="en-US" altLang="en-US" sz="2400" b="1" smtClean="0">
                <a:solidFill>
                  <a:srgbClr val="FFEF02"/>
                </a:solidFill>
              </a:rPr>
              <a:t>null hypothesis</a:t>
            </a:r>
            <a:r>
              <a:rPr lang="en-US" altLang="en-US" sz="2400" b="1" smtClean="0">
                <a:solidFill>
                  <a:schemeClr val="bg1"/>
                </a:solidFill>
              </a:rPr>
              <a:t> is that the defendant is </a:t>
            </a:r>
            <a:r>
              <a:rPr lang="en-US" altLang="en-US" sz="2400" b="1" smtClean="0">
                <a:solidFill>
                  <a:srgbClr val="FFEF02"/>
                </a:solidFill>
              </a:rPr>
              <a:t>Not Guilty</a:t>
            </a:r>
            <a:r>
              <a:rPr lang="en-US" altLang="en-US" sz="2400" b="1" smtClean="0">
                <a:solidFill>
                  <a:schemeClr val="bg1"/>
                </a:solidFill>
              </a:rPr>
              <a:t>. Jurors are suppose to stick with the null hypothesis until there is a substantial evidence to reject it. (Scientists are suppose to do the same.)</a:t>
            </a:r>
            <a:endParaRPr lang="en-US" altLang="en-US" sz="14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831</Words>
  <Application>Microsoft Office PowerPoint</Application>
  <PresentationFormat>On-screen Show (4:3)</PresentationFormat>
  <Paragraphs>116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Times</vt:lpstr>
      <vt:lpstr>Arial</vt:lpstr>
      <vt:lpstr>Calibri</vt:lpstr>
      <vt:lpstr>Wingdings</vt:lpstr>
      <vt:lpstr>Lucida Handwriting</vt:lpstr>
      <vt:lpstr>Symbol</vt:lpstr>
      <vt:lpstr>Blank</vt:lpstr>
      <vt:lpstr>Hypothesis Testing</vt:lpstr>
      <vt:lpstr>Outline of Today’s Discussion</vt:lpstr>
      <vt:lpstr>Part 1</vt:lpstr>
      <vt:lpstr>The Research Cycle</vt:lpstr>
      <vt:lpstr>Logic of Hypothesis Testing</vt:lpstr>
      <vt:lpstr>Logic of Hypothesis Testing</vt:lpstr>
      <vt:lpstr>Logic of Hypothesis Testing</vt:lpstr>
      <vt:lpstr>Logic of Hypothesis Testing</vt:lpstr>
      <vt:lpstr>Logic of Hypothesis Testing</vt:lpstr>
      <vt:lpstr>Logic of Hypothesis Testing</vt:lpstr>
      <vt:lpstr>Logic of Hypothesis Testing</vt:lpstr>
      <vt:lpstr>Logic of Hypothesis Testing</vt:lpstr>
      <vt:lpstr>Logic of Hypothesis Testing</vt:lpstr>
      <vt:lpstr>Part 2</vt:lpstr>
      <vt:lpstr>Evaluating Hypotheses</vt:lpstr>
      <vt:lpstr>Evaluating Hypotheses</vt:lpstr>
      <vt:lpstr>Evaluating Hypotheses</vt:lpstr>
      <vt:lpstr>Evaluating Hypotheses</vt:lpstr>
      <vt:lpstr>Evaluating Hypotheses</vt:lpstr>
      <vt:lpstr>Evaluating Hypotheses</vt:lpstr>
      <vt:lpstr>Evaluating Hypotheses</vt:lpstr>
      <vt:lpstr>Evaluating Hypotheses</vt:lpstr>
      <vt:lpstr>Acknowledgments</vt:lpstr>
    </vt:vector>
  </TitlesOfParts>
  <Company>Computing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 1/13/02</dc:title>
  <dc:creator>name Denison</dc:creator>
  <cp:lastModifiedBy>Windows User</cp:lastModifiedBy>
  <cp:revision>159</cp:revision>
  <cp:lastPrinted>2013-10-03T13:12:37Z</cp:lastPrinted>
  <dcterms:created xsi:type="dcterms:W3CDTF">2003-01-06T15:18:30Z</dcterms:created>
  <dcterms:modified xsi:type="dcterms:W3CDTF">2015-08-29T22:30:52Z</dcterms:modified>
</cp:coreProperties>
</file>